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0" r:id="rId2"/>
    <p:sldId id="284" r:id="rId3"/>
    <p:sldId id="285" r:id="rId4"/>
    <p:sldId id="281" r:id="rId5"/>
    <p:sldId id="282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4"/>
    <p:restoredTop sz="93671"/>
  </p:normalViewPr>
  <p:slideViewPr>
    <p:cSldViewPr snapToGrid="0" snapToObjects="1">
      <p:cViewPr>
        <p:scale>
          <a:sx n="56" d="100"/>
          <a:sy n="56" d="100"/>
        </p:scale>
        <p:origin x="47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9841-6600-DC49-9752-752D03E6E88A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9E345-A0B9-C740-AA67-028CB7FE9C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20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t>①スズはどのように準安定な超伝導状態となるのでしょうか? 次にスズの基本的な特性に関して説明します。</a:t>
            </a:r>
          </a:p>
          <a:p>
            <a:pPr>
              <a:defRPr sz="1400"/>
            </a:pPr>
            <a:r>
              <a:t>②スズは周期表の14族に属しています。こちらに示した14族の元素は大別して、半導体か金属の性質を持ちます。半導体はダイアモンド構造をもち、くすんだ見た目をしています。金属は面心立方構造をもち、金属光沢があります。また金属は低温で超伝導を示します。スズは半導体と金属の境界に位置しており、どちらの顔も持ち、お互いに移り変わることができます。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③この転移に関して説明します。低温で半導体が安定で、高温で金属が安定です。金属をゆっくり冷やすと、半導体に転移します。しかし、この転移はゆっくりとしてるため金属を十分に速く冷やすと、金属は半導体に転移できず、低温でも準安定な金属となります。逆に、低温の半導体を温めると金属に転移します。</a:t>
            </a:r>
          </a:p>
          <a:p>
            <a:pPr>
              <a:defRPr sz="1400"/>
            </a:pPr>
            <a:r>
              <a:t>④この性質を利用して、先ほどと同じように、半導体を超伝導体に変換できます。まず、半導体を電流パルスで加熱すると半導体は金属に転移します。その後、電流を切って急激に冷やすと、準安定な金属が現れます。この手法が本実験で示そうとした変換法です。</a:t>
            </a:r>
          </a:p>
          <a:p>
            <a:pPr>
              <a:defRPr sz="1400"/>
            </a:pPr>
            <a:r>
              <a:t>⑤必要なら逆変換も可能です。低温では金属ではなく半導体が安定なので、物質を適切な温度に保つと安定な半導体に落ち込みます。</a:t>
            </a:r>
          </a:p>
        </p:txBody>
      </p:sp>
    </p:spTree>
    <p:extLst>
      <p:ext uri="{BB962C8B-B14F-4D97-AF65-F5344CB8AC3E}">
        <p14:creationId xmlns:p14="http://schemas.microsoft.com/office/powerpoint/2010/main" val="400479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1F9CB-AA76-2A4E-9863-3125FFA64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0E5E56E-7937-7E4E-8A0C-5B1E54147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35AE67-25F2-0E4C-A489-0C24AA57C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A56055-C0FD-D44F-84B9-33B0C799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C768E-EF2F-FB49-B779-5737092D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65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EB5F10-FD97-404B-9FDC-2468D9DF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4D7EAB7-7484-3948-91B9-D30C8671C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805FC4-78DB-A34A-8459-3EB8768A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3A92ED-3841-744F-B258-D9994E7B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CFE73C-EC3F-0841-9287-C269DD66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2924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CD37B06-5C4B-5646-860B-14BE6FDE5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CEFAFFA-59C6-8E40-9F00-A3CEBC89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9A5C7F-5039-D144-8CBC-C7F0DAAC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BB5268-8C84-F94A-84A5-C2D2AED0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6AA08E-732A-F24D-A283-0359EAA7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092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5868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8A3D27-BA7B-474B-8555-994CCB3A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D64169-4910-2C41-94C3-19004A5CB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0DB326-4124-0B4D-BD08-3CDB36DF3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55D2C-DF4E-9D4D-A59F-7CED8F3F2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673BA4-5C6E-6C4E-B200-78C4687B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93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559D2D-F2E2-B24E-910B-1828CDB6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E9BDAB-FC29-8F43-9C63-BE02D1D45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DB637B-5D0B-7D4E-97D3-37466D5C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1A0993-63E6-5D40-A5EA-E3AE5CD3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56D891-4854-6F47-87CB-AA6D9AE6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714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C3D777-3A4A-184B-90FF-10AD4285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FFE5B1-7EE0-F442-A3DA-9FFB530F5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C60971-61D7-1E40-8EB7-ECBAE898C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D62D82-AB5C-4D4A-8BBE-63DF95F8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1BC585-C3E8-0549-BBC8-FF797176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10C986-2FAF-124D-8118-DE321073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8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896E5B-F6C6-7145-A91E-8079477D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0E5214-462C-7C41-AE2B-91D788756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23E448-E200-754C-9F63-DFBD4695C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88AFBE-4FC6-2D42-ABFC-B4DED9AA3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6634085-D4CC-514E-931D-545893EE5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548B7DA-A6AF-8143-A338-2E4799370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BE25DF1-1D22-B941-BC86-B4A131B7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9D12197-634F-B04C-83EB-5F99DCE8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92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565C52-519E-9948-8F15-2B489BC3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D25A992-575F-CB4B-BB41-D8C6F78A2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A586D30-D702-B64C-BB65-6A88E47C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3769512-C2C5-CD4B-A89B-89CAFAF0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33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EAFB99-EE60-F54B-870B-5206CAB5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89B449-695F-B543-A0E8-E755C4DD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3B8E0B-F182-B646-8D6B-17E256B7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90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7AEAF0-79D1-E743-B5B4-3755EE1AB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AD4158-BB75-B344-8463-5B485EE14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D9B1E1-557C-3C4E-869B-EB8DB45F1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6E9397-11CF-F743-A297-C6F04DD6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FE090C-9CAF-E344-890A-0BDDF41F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50C1A6-4667-694F-83DD-467375D3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737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A6A1F9-7AE0-D740-97D2-3E3CB9023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E89E629-CC2D-9343-BE94-C9C40AFD6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C1737C4-5541-E440-B0C5-4ED3DB7BF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ED8FC34-1B26-9148-89F2-76A37DAA7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6CDB5C-ABE5-0F43-BAB2-50B356B7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65C9B5-BADA-E440-8CE1-D0565AAA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70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9BC654F-6843-9145-82F1-193E13FB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B1366E-5FE8-3845-8963-05916CEBB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3C8507-2EC8-1743-9B2B-1116A7101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9B011-5A19-6C45-BE26-FEEA94298259}" type="datetimeFigureOut">
              <a:rPr kumimoji="1" lang="ja-JP" altLang="en-US" smtClean="0"/>
              <a:t>2019/5/15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62A634-6312-0442-B0DA-BF80DAF36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4B27B1-DA22-414E-8858-DB34FF547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5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スズの金属-半導体転移"/>
          <p:cNvSpPr txBox="1">
            <a:spLocks noGrp="1"/>
          </p:cNvSpPr>
          <p:nvPr>
            <p:ph type="title"/>
          </p:nvPr>
        </p:nvSpPr>
        <p:spPr>
          <a:xfrm>
            <a:off x="2059438" y="3364879"/>
            <a:ext cx="3169730" cy="390463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 algn="l" defTabSz="457200">
              <a:defRPr sz="3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スズの金属-半導体転移</a:t>
            </a:r>
          </a:p>
        </p:txBody>
      </p:sp>
      <p:sp>
        <p:nvSpPr>
          <p:cNvPr id="261" name="周期表(14属)"/>
          <p:cNvSpPr/>
          <p:nvPr/>
        </p:nvSpPr>
        <p:spPr>
          <a:xfrm>
            <a:off x="5154297" y="286808"/>
            <a:ext cx="1796320" cy="373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266"/>
              <a:t>周期表(14属)</a:t>
            </a:r>
          </a:p>
        </p:txBody>
      </p:sp>
      <p:sp>
        <p:nvSpPr>
          <p:cNvPr id="262" name="三角形"/>
          <p:cNvSpPr/>
          <p:nvPr/>
        </p:nvSpPr>
        <p:spPr>
          <a:xfrm flipH="1">
            <a:off x="5801793" y="2145560"/>
            <a:ext cx="501327" cy="501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547"/>
          </a:p>
        </p:txBody>
      </p:sp>
      <p:sp>
        <p:nvSpPr>
          <p:cNvPr id="263" name="三角形"/>
          <p:cNvSpPr/>
          <p:nvPr/>
        </p:nvSpPr>
        <p:spPr>
          <a:xfrm rot="10800000" flipH="1">
            <a:off x="5801793" y="2145560"/>
            <a:ext cx="501327" cy="501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642915"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28"/>
          </a:p>
        </p:txBody>
      </p:sp>
      <p:sp>
        <p:nvSpPr>
          <p:cNvPr id="264" name="三角形"/>
          <p:cNvSpPr/>
          <p:nvPr/>
        </p:nvSpPr>
        <p:spPr>
          <a:xfrm flipH="1">
            <a:off x="5801793" y="652624"/>
            <a:ext cx="501327" cy="50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642915"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28"/>
          </a:p>
        </p:txBody>
      </p:sp>
      <p:sp>
        <p:nvSpPr>
          <p:cNvPr id="265" name="三角形"/>
          <p:cNvSpPr/>
          <p:nvPr/>
        </p:nvSpPr>
        <p:spPr>
          <a:xfrm rot="10800000" flipH="1">
            <a:off x="5801793" y="652624"/>
            <a:ext cx="501327" cy="50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642915">
              <a:defRPr sz="2600">
                <a:solidFill>
                  <a:schemeClr val="accent6">
                    <a:satOff val="18029"/>
                    <a:lumOff val="12067"/>
                  </a:schemeClr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28"/>
          </a:p>
        </p:txBody>
      </p:sp>
      <p:sp>
        <p:nvSpPr>
          <p:cNvPr id="266" name="Si"/>
          <p:cNvSpPr/>
          <p:nvPr/>
        </p:nvSpPr>
        <p:spPr>
          <a:xfrm>
            <a:off x="5801793" y="1149779"/>
            <a:ext cx="501327" cy="50132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28"/>
              <a:t>Si</a:t>
            </a:r>
          </a:p>
        </p:txBody>
      </p:sp>
      <p:sp>
        <p:nvSpPr>
          <p:cNvPr id="267" name="C"/>
          <p:cNvSpPr/>
          <p:nvPr/>
        </p:nvSpPr>
        <p:spPr>
          <a:xfrm>
            <a:off x="5801793" y="652624"/>
            <a:ext cx="501327" cy="50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28"/>
              <a:t>C</a:t>
            </a:r>
          </a:p>
        </p:txBody>
      </p:sp>
      <p:sp>
        <p:nvSpPr>
          <p:cNvPr id="268" name="Ge"/>
          <p:cNvSpPr/>
          <p:nvPr/>
        </p:nvSpPr>
        <p:spPr>
          <a:xfrm>
            <a:off x="5801793" y="1648405"/>
            <a:ext cx="501327" cy="501326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28"/>
              <a:t>Ge</a:t>
            </a:r>
          </a:p>
        </p:txBody>
      </p:sp>
      <p:sp>
        <p:nvSpPr>
          <p:cNvPr id="269" name="Pb"/>
          <p:cNvSpPr/>
          <p:nvPr/>
        </p:nvSpPr>
        <p:spPr>
          <a:xfrm>
            <a:off x="5801793" y="2644186"/>
            <a:ext cx="501327" cy="50132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547"/>
              <a:t>Pb</a:t>
            </a:r>
          </a:p>
        </p:txBody>
      </p:sp>
      <p:sp>
        <p:nvSpPr>
          <p:cNvPr id="270" name="Sn"/>
          <p:cNvSpPr/>
          <p:nvPr/>
        </p:nvSpPr>
        <p:spPr>
          <a:xfrm>
            <a:off x="5801793" y="2145560"/>
            <a:ext cx="501327" cy="50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28"/>
              <a:t>Sn</a:t>
            </a:r>
          </a:p>
        </p:txBody>
      </p:sp>
      <p:sp>
        <p:nvSpPr>
          <p:cNvPr id="271" name="正方形"/>
          <p:cNvSpPr/>
          <p:nvPr/>
        </p:nvSpPr>
        <p:spPr>
          <a:xfrm>
            <a:off x="5801793" y="2145560"/>
            <a:ext cx="501327" cy="50132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28"/>
          </a:p>
        </p:txBody>
      </p:sp>
      <p:sp>
        <p:nvSpPr>
          <p:cNvPr id="272" name="面心立方構造"/>
          <p:cNvSpPr txBox="1"/>
          <p:nvPr/>
        </p:nvSpPr>
        <p:spPr>
          <a:xfrm>
            <a:off x="8566476" y="2816796"/>
            <a:ext cx="1596306" cy="49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457200">
              <a:defRPr sz="2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6"/>
              <a:t>面心立方構造</a:t>
            </a:r>
          </a:p>
        </p:txBody>
      </p:sp>
      <p:pic>
        <p:nvPicPr>
          <p:cNvPr id="273" name="Sn-Alpha-Beta.jpg" descr="Sn-Alpha-Beta.jpg"/>
          <p:cNvPicPr>
            <a:picLocks noChangeAspect="1"/>
          </p:cNvPicPr>
          <p:nvPr/>
        </p:nvPicPr>
        <p:blipFill>
          <a:blip r:embed="rId3">
            <a:extLst/>
          </a:blip>
          <a:srcRect l="4588" t="13215" r="51601" b="17866"/>
          <a:stretch>
            <a:fillRect/>
          </a:stretch>
        </p:blipFill>
        <p:spPr>
          <a:xfrm rot="16200000">
            <a:off x="7059810" y="1628813"/>
            <a:ext cx="1177192" cy="1141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スクリーンショット 2019-02-07 6.07.29.png" descr="スクリーンショット 2019-02-07 6.07.29.png"/>
          <p:cNvPicPr>
            <a:picLocks noChangeAspect="1"/>
          </p:cNvPicPr>
          <p:nvPr/>
        </p:nvPicPr>
        <p:blipFill>
          <a:blip r:embed="rId4">
            <a:extLst/>
          </a:blip>
          <a:srcRect t="61376"/>
          <a:stretch>
            <a:fillRect/>
          </a:stretch>
        </p:blipFill>
        <p:spPr>
          <a:xfrm>
            <a:off x="8229936" y="1960458"/>
            <a:ext cx="1659865" cy="74119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金属光沢がある"/>
          <p:cNvSpPr txBox="1"/>
          <p:nvPr/>
        </p:nvSpPr>
        <p:spPr>
          <a:xfrm>
            <a:off x="7074969" y="2821006"/>
            <a:ext cx="1515257" cy="76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457200">
              <a:defRPr sz="2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6"/>
              <a:t>金属光沢がある</a:t>
            </a:r>
          </a:p>
        </p:txBody>
      </p:sp>
      <p:sp>
        <p:nvSpPr>
          <p:cNvPr id="276" name="半導体"/>
          <p:cNvSpPr txBox="1"/>
          <p:nvPr/>
        </p:nvSpPr>
        <p:spPr>
          <a:xfrm>
            <a:off x="4056949" y="1046503"/>
            <a:ext cx="962981" cy="4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457200">
              <a:defRPr sz="29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39"/>
              <a:t>半導体</a:t>
            </a:r>
          </a:p>
        </p:txBody>
      </p:sp>
      <p:sp>
        <p:nvSpPr>
          <p:cNvPr id="277" name="超伝導を示す"/>
          <p:cNvSpPr txBox="1"/>
          <p:nvPr/>
        </p:nvSpPr>
        <p:spPr>
          <a:xfrm>
            <a:off x="8370777" y="1029615"/>
            <a:ext cx="1515258" cy="4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pPr defTabSz="321457">
              <a:defRPr b="1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超伝導を示す</a:t>
            </a:r>
          </a:p>
        </p:txBody>
      </p:sp>
      <p:pic>
        <p:nvPicPr>
          <p:cNvPr id="278" name="スクリーンショット 2019-02-07 6.07.29.png" descr="スクリーンショット 2019-02-07 6.07.29.png"/>
          <p:cNvPicPr>
            <a:picLocks noChangeAspect="1"/>
          </p:cNvPicPr>
          <p:nvPr/>
        </p:nvPicPr>
        <p:blipFill>
          <a:blip r:embed="rId4">
            <a:extLst/>
          </a:blip>
          <a:srcRect l="20732" r="8773" b="39244"/>
          <a:stretch>
            <a:fillRect/>
          </a:stretch>
        </p:blipFill>
        <p:spPr>
          <a:xfrm>
            <a:off x="3767611" y="1476366"/>
            <a:ext cx="1124339" cy="112030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ダイアモンド構造"/>
          <p:cNvSpPr txBox="1"/>
          <p:nvPr/>
        </p:nvSpPr>
        <p:spPr>
          <a:xfrm>
            <a:off x="3988133" y="2562878"/>
            <a:ext cx="1221841" cy="47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237743">
              <a:defRPr sz="187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16"/>
              <a:t>ダイアモンド構造</a:t>
            </a:r>
          </a:p>
        </p:txBody>
      </p:sp>
      <p:pic>
        <p:nvPicPr>
          <p:cNvPr id="280" name="Sn-Alpha-Beta.jpg" descr="Sn-Alpha-Beta.jpg"/>
          <p:cNvPicPr>
            <a:picLocks noChangeAspect="1"/>
          </p:cNvPicPr>
          <p:nvPr/>
        </p:nvPicPr>
        <p:blipFill>
          <a:blip r:embed="rId3">
            <a:extLst/>
          </a:blip>
          <a:srcRect l="51764" t="13215" r="6374" b="17596"/>
          <a:stretch>
            <a:fillRect/>
          </a:stretch>
        </p:blipFill>
        <p:spPr>
          <a:xfrm rot="16200000">
            <a:off x="2598315" y="1312004"/>
            <a:ext cx="1120371" cy="1141204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光沢のない…"/>
          <p:cNvSpPr txBox="1"/>
          <p:nvPr/>
        </p:nvSpPr>
        <p:spPr>
          <a:xfrm>
            <a:off x="2547642" y="2558413"/>
            <a:ext cx="1221841" cy="47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/>
          <a:p>
            <a:pPr defTabSz="167157">
              <a:defRPr sz="187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316"/>
              <a:t>光沢のない</a:t>
            </a:r>
          </a:p>
          <a:p>
            <a:pPr defTabSz="167157">
              <a:defRPr sz="187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316"/>
              <a:t>くすんだ色</a:t>
            </a:r>
          </a:p>
        </p:txBody>
      </p:sp>
      <p:pic>
        <p:nvPicPr>
          <p:cNvPr id="282" name="四角形" descr="四角形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7431" y="841474"/>
            <a:ext cx="2978130" cy="2364894"/>
          </a:xfrm>
          <a:prstGeom prst="rect">
            <a:avLst/>
          </a:prstGeom>
        </p:spPr>
      </p:pic>
      <p:pic>
        <p:nvPicPr>
          <p:cNvPr id="284" name="四角形" descr="四角形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25399" y="879803"/>
            <a:ext cx="2726424" cy="2245472"/>
          </a:xfrm>
          <a:prstGeom prst="rect">
            <a:avLst/>
          </a:prstGeom>
        </p:spPr>
      </p:pic>
      <p:grpSp>
        <p:nvGrpSpPr>
          <p:cNvPr id="292" name="グループ"/>
          <p:cNvGrpSpPr/>
          <p:nvPr/>
        </p:nvGrpSpPr>
        <p:grpSpPr>
          <a:xfrm>
            <a:off x="5466155" y="1109449"/>
            <a:ext cx="277061" cy="1567715"/>
            <a:chOff x="-57150" y="-57149"/>
            <a:chExt cx="394040" cy="2229637"/>
          </a:xfrm>
        </p:grpSpPr>
        <p:pic>
          <p:nvPicPr>
            <p:cNvPr id="286" name="線" descr="線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-1108800" y="1000016"/>
              <a:ext cx="2228634" cy="114301"/>
            </a:xfrm>
            <a:prstGeom prst="rect">
              <a:avLst/>
            </a:prstGeom>
            <a:effectLst/>
          </p:spPr>
        </p:pic>
        <p:pic>
          <p:nvPicPr>
            <p:cNvPr id="288" name="線" descr="線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57150" y="2058187"/>
              <a:ext cx="394041" cy="114301"/>
            </a:xfrm>
            <a:prstGeom prst="rect">
              <a:avLst/>
            </a:prstGeom>
            <a:effectLst/>
          </p:spPr>
        </p:pic>
        <p:pic>
          <p:nvPicPr>
            <p:cNvPr id="290" name="線" descr="線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57150" y="-50010"/>
              <a:ext cx="394041" cy="114301"/>
            </a:xfrm>
            <a:prstGeom prst="rect">
              <a:avLst/>
            </a:prstGeom>
            <a:effectLst/>
          </p:spPr>
        </p:pic>
      </p:grpSp>
      <p:pic>
        <p:nvPicPr>
          <p:cNvPr id="293" name="線" descr="線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9778558">
            <a:off x="5040403" y="1962355"/>
            <a:ext cx="595045" cy="80368"/>
          </a:xfrm>
          <a:prstGeom prst="rect">
            <a:avLst/>
          </a:prstGeom>
        </p:spPr>
      </p:pic>
      <p:sp>
        <p:nvSpPr>
          <p:cNvPr id="295" name="金属"/>
          <p:cNvSpPr txBox="1"/>
          <p:nvPr/>
        </p:nvSpPr>
        <p:spPr>
          <a:xfrm>
            <a:off x="7174280" y="1029615"/>
            <a:ext cx="962982" cy="4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457200">
              <a:defRPr sz="29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39"/>
              <a:t>金属</a:t>
            </a:r>
          </a:p>
        </p:txBody>
      </p:sp>
      <p:grpSp>
        <p:nvGrpSpPr>
          <p:cNvPr id="302" name="グループ"/>
          <p:cNvGrpSpPr/>
          <p:nvPr/>
        </p:nvGrpSpPr>
        <p:grpSpPr>
          <a:xfrm flipH="1">
            <a:off x="6314126" y="2112554"/>
            <a:ext cx="277061" cy="1072347"/>
            <a:chOff x="-57150" y="-57149"/>
            <a:chExt cx="394040" cy="1525114"/>
          </a:xfrm>
        </p:grpSpPr>
        <p:pic>
          <p:nvPicPr>
            <p:cNvPr id="296" name="線" descr="線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6200000">
              <a:off x="-756706" y="647922"/>
              <a:ext cx="1524445" cy="114301"/>
            </a:xfrm>
            <a:prstGeom prst="rect">
              <a:avLst/>
            </a:prstGeom>
            <a:effectLst/>
          </p:spPr>
        </p:pic>
        <p:pic>
          <p:nvPicPr>
            <p:cNvPr id="298" name="線" descr="線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57150" y="1353664"/>
              <a:ext cx="394041" cy="114301"/>
            </a:xfrm>
            <a:prstGeom prst="rect">
              <a:avLst/>
            </a:prstGeom>
            <a:effectLst/>
          </p:spPr>
        </p:pic>
        <p:pic>
          <p:nvPicPr>
            <p:cNvPr id="300" name="線" descr="線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57150" y="-52388"/>
              <a:ext cx="394041" cy="114301"/>
            </a:xfrm>
            <a:prstGeom prst="rect">
              <a:avLst/>
            </a:prstGeom>
            <a:effectLst/>
          </p:spPr>
        </p:pic>
      </p:grpSp>
      <p:pic>
        <p:nvPicPr>
          <p:cNvPr id="303" name="線" descr="線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8100000">
            <a:off x="6396643" y="2373896"/>
            <a:ext cx="713578" cy="80368"/>
          </a:xfrm>
          <a:prstGeom prst="rect">
            <a:avLst/>
          </a:prstGeom>
        </p:spPr>
      </p:pic>
      <p:sp>
        <p:nvSpPr>
          <p:cNvPr id="366" name="接続の線"/>
          <p:cNvSpPr/>
          <p:nvPr/>
        </p:nvSpPr>
        <p:spPr>
          <a:xfrm>
            <a:off x="4452611" y="5829716"/>
            <a:ext cx="547317" cy="30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711" extrusionOk="0">
                <a:moveTo>
                  <a:pt x="21600" y="17375"/>
                </a:moveTo>
                <a:cubicBezTo>
                  <a:pt x="13822" y="21600"/>
                  <a:pt x="6622" y="15808"/>
                  <a:pt x="0" y="0"/>
                </a:cubicBezTo>
              </a:path>
            </a:pathLst>
          </a:custGeom>
          <a:ln w="38100">
            <a:solidFill>
              <a:srgbClr val="0433FF"/>
            </a:solidFill>
            <a:miter lim="400000"/>
            <a:tailEnd type="triangle"/>
          </a:ln>
        </p:spPr>
        <p:txBody>
          <a:bodyPr/>
          <a:lstStyle/>
          <a:p>
            <a:endParaRPr sz="1266"/>
          </a:p>
        </p:txBody>
      </p:sp>
      <p:sp>
        <p:nvSpPr>
          <p:cNvPr id="367" name="接続の線"/>
          <p:cNvSpPr/>
          <p:nvPr/>
        </p:nvSpPr>
        <p:spPr>
          <a:xfrm>
            <a:off x="5556148" y="4952985"/>
            <a:ext cx="310151" cy="408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948" y="2"/>
                  <a:pt x="21148" y="7202"/>
                  <a:pt x="21600" y="21600"/>
                </a:cubicBezTo>
              </a:path>
            </a:pathLst>
          </a:custGeom>
          <a:ln w="38100">
            <a:solidFill>
              <a:srgbClr val="FF2600"/>
            </a:solidFill>
            <a:miter lim="400000"/>
            <a:tailEnd type="triangle"/>
          </a:ln>
        </p:spPr>
        <p:txBody>
          <a:bodyPr/>
          <a:lstStyle/>
          <a:p>
            <a:endParaRPr sz="1266"/>
          </a:p>
        </p:txBody>
      </p:sp>
      <p:grpSp>
        <p:nvGrpSpPr>
          <p:cNvPr id="329" name="グループ"/>
          <p:cNvGrpSpPr/>
          <p:nvPr/>
        </p:nvGrpSpPr>
        <p:grpSpPr>
          <a:xfrm>
            <a:off x="1787042" y="3772793"/>
            <a:ext cx="4933323" cy="2865104"/>
            <a:chOff x="0" y="-38099"/>
            <a:chExt cx="7016280" cy="4074814"/>
          </a:xfrm>
        </p:grpSpPr>
        <p:sp>
          <p:nvSpPr>
            <p:cNvPr id="307" name="13.2℃"/>
            <p:cNvSpPr txBox="1"/>
            <p:nvPr/>
          </p:nvSpPr>
          <p:spPr>
            <a:xfrm>
              <a:off x="4257630" y="3552063"/>
              <a:ext cx="1476644" cy="484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0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rPr sz="1406"/>
                <a:t>13.2℃</a:t>
              </a:r>
            </a:p>
          </p:txBody>
        </p:sp>
        <p:sp>
          <p:nvSpPr>
            <p:cNvPr id="368" name="接続の線"/>
            <p:cNvSpPr/>
            <p:nvPr/>
          </p:nvSpPr>
          <p:spPr>
            <a:xfrm>
              <a:off x="519761" y="407720"/>
              <a:ext cx="2460460" cy="1108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335" y="9760"/>
                    <a:pt x="13535" y="16960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09" name="線"/>
            <p:cNvSpPr/>
            <p:nvPr/>
          </p:nvSpPr>
          <p:spPr>
            <a:xfrm flipV="1">
              <a:off x="4995951" y="1190552"/>
              <a:ext cx="1" cy="23644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0" name="四角形"/>
            <p:cNvSpPr/>
            <p:nvPr/>
          </p:nvSpPr>
          <p:spPr>
            <a:xfrm>
              <a:off x="5483690" y="1399883"/>
              <a:ext cx="258289" cy="2115339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576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1" name="四角形"/>
            <p:cNvSpPr/>
            <p:nvPr/>
          </p:nvSpPr>
          <p:spPr>
            <a:xfrm>
              <a:off x="3011640" y="1410534"/>
              <a:ext cx="1369574" cy="2115339"/>
            </a:xfrm>
            <a:prstGeom prst="rect">
              <a:avLst/>
            </a:prstGeom>
            <a:solidFill>
              <a:srgbClr val="0433FF">
                <a:alpha val="1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2" name="線"/>
            <p:cNvSpPr/>
            <p:nvPr/>
          </p:nvSpPr>
          <p:spPr>
            <a:xfrm>
              <a:off x="390274" y="3529889"/>
              <a:ext cx="63028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3" name="温度"/>
            <p:cNvSpPr txBox="1"/>
            <p:nvPr/>
          </p:nvSpPr>
          <p:spPr>
            <a:xfrm>
              <a:off x="5628682" y="3575843"/>
              <a:ext cx="1253228" cy="4370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0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rPr sz="1406"/>
                <a:t>温度</a:t>
              </a:r>
            </a:p>
          </p:txBody>
        </p:sp>
        <p:sp>
          <p:nvSpPr>
            <p:cNvPr id="314" name="線"/>
            <p:cNvSpPr/>
            <p:nvPr/>
          </p:nvSpPr>
          <p:spPr>
            <a:xfrm flipV="1">
              <a:off x="497431" y="226058"/>
              <a:ext cx="1" cy="362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69" name="接続の線"/>
            <p:cNvSpPr/>
            <p:nvPr/>
          </p:nvSpPr>
          <p:spPr>
            <a:xfrm>
              <a:off x="5420873" y="1797987"/>
              <a:ext cx="209666" cy="10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0" h="21144" extrusionOk="0">
                  <a:moveTo>
                    <a:pt x="0" y="23"/>
                  </a:moveTo>
                  <a:cubicBezTo>
                    <a:pt x="14934" y="-456"/>
                    <a:pt x="21600" y="6584"/>
                    <a:pt x="19997" y="2114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16" name="線"/>
            <p:cNvSpPr/>
            <p:nvPr/>
          </p:nvSpPr>
          <p:spPr>
            <a:xfrm>
              <a:off x="2956395" y="1528660"/>
              <a:ext cx="2487528" cy="26501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7" name="線"/>
            <p:cNvSpPr/>
            <p:nvPr/>
          </p:nvSpPr>
          <p:spPr>
            <a:xfrm flipV="1">
              <a:off x="4482099" y="2998946"/>
              <a:ext cx="2261470" cy="11944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8" name="電気抵抗"/>
            <p:cNvSpPr txBox="1"/>
            <p:nvPr/>
          </p:nvSpPr>
          <p:spPr>
            <a:xfrm rot="16200000">
              <a:off x="-507656" y="915767"/>
              <a:ext cx="1410816" cy="395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0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rPr sz="1406"/>
                <a:t>電気抵抗</a:t>
              </a:r>
            </a:p>
          </p:txBody>
        </p:sp>
        <p:sp>
          <p:nvSpPr>
            <p:cNvPr id="370" name="接続の線"/>
            <p:cNvSpPr/>
            <p:nvPr/>
          </p:nvSpPr>
          <p:spPr>
            <a:xfrm>
              <a:off x="5630871" y="2830462"/>
              <a:ext cx="158071" cy="215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0090" extrusionOk="0">
                  <a:moveTo>
                    <a:pt x="39" y="0"/>
                  </a:moveTo>
                  <a:cubicBezTo>
                    <a:pt x="-588" y="15000"/>
                    <a:pt x="6403" y="21600"/>
                    <a:pt x="21012" y="198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71" name="接続の線"/>
            <p:cNvSpPr/>
            <p:nvPr/>
          </p:nvSpPr>
          <p:spPr>
            <a:xfrm>
              <a:off x="3144583" y="1535413"/>
              <a:ext cx="770723" cy="1109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48" y="5"/>
                    <a:pt x="13248" y="7205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72" name="接続の線"/>
            <p:cNvSpPr/>
            <p:nvPr/>
          </p:nvSpPr>
          <p:spPr>
            <a:xfrm>
              <a:off x="3914678" y="2641300"/>
              <a:ext cx="589656" cy="477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8" extrusionOk="0">
                  <a:moveTo>
                    <a:pt x="0" y="0"/>
                  </a:moveTo>
                  <a:cubicBezTo>
                    <a:pt x="5531" y="15039"/>
                    <a:pt x="12731" y="21600"/>
                    <a:pt x="21600" y="19682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324" name="半導体"/>
            <p:cNvGrpSpPr/>
            <p:nvPr/>
          </p:nvGrpSpPr>
          <p:grpSpPr>
            <a:xfrm>
              <a:off x="877072" y="-38100"/>
              <a:ext cx="1086130" cy="622300"/>
              <a:chOff x="0" y="0"/>
              <a:chExt cx="1086128" cy="622299"/>
            </a:xfrm>
          </p:grpSpPr>
          <p:sp>
            <p:nvSpPr>
              <p:cNvPr id="323" name="半導体"/>
              <p:cNvSpPr txBox="1"/>
              <p:nvPr/>
            </p:nvSpPr>
            <p:spPr>
              <a:xfrm>
                <a:off x="38099" y="38099"/>
                <a:ext cx="1009930" cy="5461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 algn="l" defTabSz="457200">
                  <a:defRPr sz="2000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406"/>
                  <a:t>半導体</a:t>
                </a:r>
              </a:p>
            </p:txBody>
          </p:sp>
          <p:pic>
            <p:nvPicPr>
              <p:cNvPr id="322" name="半導体" descr="半導体"/>
              <p:cNvPicPr>
                <a:picLocks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-1" y="-1"/>
                <a:ext cx="1086130" cy="62230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27" name="金属"/>
            <p:cNvGrpSpPr/>
            <p:nvPr/>
          </p:nvGrpSpPr>
          <p:grpSpPr>
            <a:xfrm>
              <a:off x="6216180" y="2306937"/>
              <a:ext cx="800101" cy="592932"/>
              <a:chOff x="0" y="0"/>
              <a:chExt cx="800100" cy="592931"/>
            </a:xfrm>
          </p:grpSpPr>
          <p:sp>
            <p:nvSpPr>
              <p:cNvPr id="326" name="金属"/>
              <p:cNvSpPr txBox="1"/>
              <p:nvPr/>
            </p:nvSpPr>
            <p:spPr>
              <a:xfrm>
                <a:off x="38100" y="38100"/>
                <a:ext cx="723900" cy="5167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 algn="l" defTabSz="457200">
                  <a:defRPr sz="2000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406"/>
                  <a:t>金属</a:t>
                </a:r>
              </a:p>
            </p:txBody>
          </p:sp>
          <p:pic>
            <p:nvPicPr>
              <p:cNvPr id="325" name="金属" descr="金属"/>
              <p:cNvPicPr>
                <a:picLocks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0" y="0"/>
                <a:ext cx="800100" cy="592932"/>
              </a:xfrm>
              <a:prstGeom prst="rect">
                <a:avLst/>
              </a:prstGeom>
              <a:effectLst/>
            </p:spPr>
          </p:pic>
        </p:grpSp>
        <p:sp>
          <p:nvSpPr>
            <p:cNvPr id="328" name="ゆっくりとした転移"/>
            <p:cNvSpPr txBox="1"/>
            <p:nvPr/>
          </p:nvSpPr>
          <p:spPr>
            <a:xfrm>
              <a:off x="2206501" y="871193"/>
              <a:ext cx="2670417" cy="484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000" u="sng"/>
              </a:lvl1pPr>
            </a:lstStyle>
            <a:p>
              <a:r>
                <a:rPr sz="1406"/>
                <a:t>ゆっくりとした転移</a:t>
              </a:r>
            </a:p>
          </p:txBody>
        </p:sp>
      </p:grpSp>
      <p:sp>
        <p:nvSpPr>
          <p:cNvPr id="330" name="線"/>
          <p:cNvSpPr/>
          <p:nvPr/>
        </p:nvSpPr>
        <p:spPr>
          <a:xfrm flipV="1">
            <a:off x="2024763" y="5985890"/>
            <a:ext cx="2977008" cy="124483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547"/>
          </a:p>
        </p:txBody>
      </p:sp>
      <p:sp>
        <p:nvSpPr>
          <p:cNvPr id="373" name="接続の線"/>
          <p:cNvSpPr/>
          <p:nvPr/>
        </p:nvSpPr>
        <p:spPr>
          <a:xfrm>
            <a:off x="3384536" y="6123693"/>
            <a:ext cx="1615392" cy="105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/>
          <a:lstStyle/>
          <a:p>
            <a:endParaRPr sz="1266"/>
          </a:p>
        </p:txBody>
      </p:sp>
      <p:sp>
        <p:nvSpPr>
          <p:cNvPr id="332" name="急冷"/>
          <p:cNvSpPr txBox="1"/>
          <p:nvPr/>
        </p:nvSpPr>
        <p:spPr>
          <a:xfrm>
            <a:off x="3323745" y="6313847"/>
            <a:ext cx="881176" cy="30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/>
          <a:lstStyle>
            <a:lvl1pPr>
              <a:defRPr sz="2000"/>
            </a:lvl1pPr>
          </a:lstStyle>
          <a:p>
            <a:r>
              <a:rPr sz="1406"/>
              <a:t>急冷</a:t>
            </a:r>
          </a:p>
        </p:txBody>
      </p:sp>
      <p:grpSp>
        <p:nvGrpSpPr>
          <p:cNvPr id="335" name="準安定な金属…"/>
          <p:cNvGrpSpPr/>
          <p:nvPr/>
        </p:nvGrpSpPr>
        <p:grpSpPr>
          <a:xfrm>
            <a:off x="2184535" y="5259859"/>
            <a:ext cx="1300804" cy="691536"/>
            <a:chOff x="0" y="0"/>
            <a:chExt cx="1850030" cy="983517"/>
          </a:xfrm>
        </p:grpSpPr>
        <p:sp>
          <p:nvSpPr>
            <p:cNvPr id="334" name="準安定な金属…"/>
            <p:cNvSpPr txBox="1"/>
            <p:nvPr/>
          </p:nvSpPr>
          <p:spPr>
            <a:xfrm>
              <a:off x="38100" y="38100"/>
              <a:ext cx="1773831" cy="907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2000" b="1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/>
                <a:t>準安定な金属</a:t>
              </a:r>
            </a:p>
            <a:p>
              <a:pPr defTabSz="321457">
                <a:defRPr sz="2000" b="1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/>
                <a:t>(超伝導体)</a:t>
              </a:r>
            </a:p>
          </p:txBody>
        </p:sp>
        <p:pic>
          <p:nvPicPr>
            <p:cNvPr id="333" name="準安定な金属…" descr="準安定な金属…"/>
            <p:cNvPicPr>
              <a:picLocks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0"/>
              <a:ext cx="1850031" cy="983518"/>
            </a:xfrm>
            <a:prstGeom prst="rect">
              <a:avLst/>
            </a:prstGeom>
            <a:effectLst/>
          </p:spPr>
        </p:pic>
      </p:grpSp>
      <p:grpSp>
        <p:nvGrpSpPr>
          <p:cNvPr id="338" name="グループ"/>
          <p:cNvGrpSpPr/>
          <p:nvPr/>
        </p:nvGrpSpPr>
        <p:grpSpPr>
          <a:xfrm>
            <a:off x="8071637" y="4500277"/>
            <a:ext cx="884341" cy="921366"/>
            <a:chOff x="0" y="0"/>
            <a:chExt cx="1257727" cy="1310385"/>
          </a:xfrm>
        </p:grpSpPr>
        <p:sp>
          <p:nvSpPr>
            <p:cNvPr id="336" name="温度制御"/>
            <p:cNvSpPr txBox="1"/>
            <p:nvPr/>
          </p:nvSpPr>
          <p:spPr>
            <a:xfrm>
              <a:off x="78357" y="494841"/>
              <a:ext cx="1179371" cy="815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 fontScale="77500" lnSpcReduction="20000"/>
            </a:bodyPr>
            <a:lstStyle/>
            <a:p>
              <a:pPr lvl="1" defTabSz="321457">
                <a:defRPr sz="20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/>
                <a:t>温度制御</a:t>
              </a:r>
            </a:p>
          </p:txBody>
        </p:sp>
        <p:sp>
          <p:nvSpPr>
            <p:cNvPr id="374" name="接続の線"/>
            <p:cNvSpPr/>
            <p:nvPr/>
          </p:nvSpPr>
          <p:spPr>
            <a:xfrm>
              <a:off x="0" y="-1"/>
              <a:ext cx="1242114" cy="840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16200"/>
                  </a:moveTo>
                  <a:cubicBezTo>
                    <a:pt x="6657" y="-5306"/>
                    <a:pt x="13857" y="-5400"/>
                    <a:pt x="21600" y="15918"/>
                  </a:cubicBezTo>
                </a:path>
              </a:pathLst>
            </a:custGeom>
            <a:noFill/>
            <a:ln w="50800" cap="flat">
              <a:solidFill>
                <a:srgbClr val="0433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sp>
        <p:nvSpPr>
          <p:cNvPr id="375" name="接続の線"/>
          <p:cNvSpPr/>
          <p:nvPr/>
        </p:nvSpPr>
        <p:spPr>
          <a:xfrm>
            <a:off x="3468493" y="4919040"/>
            <a:ext cx="813475" cy="1006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4" h="21600" extrusionOk="0">
                <a:moveTo>
                  <a:pt x="0" y="0"/>
                </a:moveTo>
                <a:cubicBezTo>
                  <a:pt x="20238" y="11625"/>
                  <a:pt x="21600" y="18825"/>
                  <a:pt x="4087" y="21600"/>
                </a:cubicBezTo>
              </a:path>
            </a:pathLst>
          </a:custGeom>
          <a:ln w="38100">
            <a:solidFill>
              <a:srgbClr val="0433FF"/>
            </a:solidFill>
            <a:miter lim="400000"/>
            <a:headEnd type="triangle"/>
          </a:ln>
        </p:spPr>
        <p:txBody>
          <a:bodyPr/>
          <a:lstStyle/>
          <a:p>
            <a:endParaRPr sz="1266"/>
          </a:p>
        </p:txBody>
      </p:sp>
      <p:grpSp>
        <p:nvGrpSpPr>
          <p:cNvPr id="350" name="グループ"/>
          <p:cNvGrpSpPr/>
          <p:nvPr/>
        </p:nvGrpSpPr>
        <p:grpSpPr>
          <a:xfrm>
            <a:off x="6957533" y="3515074"/>
            <a:ext cx="1807822" cy="2350428"/>
            <a:chOff x="0" y="0"/>
            <a:chExt cx="2571123" cy="3342830"/>
          </a:xfrm>
        </p:grpSpPr>
        <p:grpSp>
          <p:nvGrpSpPr>
            <p:cNvPr id="346" name="グループ"/>
            <p:cNvGrpSpPr/>
            <p:nvPr/>
          </p:nvGrpSpPr>
          <p:grpSpPr>
            <a:xfrm>
              <a:off x="0" y="0"/>
              <a:ext cx="2571124" cy="3321982"/>
              <a:chOff x="0" y="0"/>
              <a:chExt cx="2571123" cy="3321981"/>
            </a:xfrm>
          </p:grpSpPr>
          <p:sp>
            <p:nvSpPr>
              <p:cNvPr id="340" name="線"/>
              <p:cNvSpPr/>
              <p:nvPr/>
            </p:nvSpPr>
            <p:spPr>
              <a:xfrm flipV="1">
                <a:off x="417254" y="103125"/>
                <a:ext cx="1" cy="32188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ヒラギノ角ゴ ProN W3"/>
                  </a:defRPr>
                </a:pPr>
                <a:endParaRPr sz="1547"/>
              </a:p>
            </p:txBody>
          </p:sp>
          <p:sp>
            <p:nvSpPr>
              <p:cNvPr id="341" name="温度"/>
              <p:cNvSpPr txBox="1"/>
              <p:nvPr/>
            </p:nvSpPr>
            <p:spPr>
              <a:xfrm rot="16200000">
                <a:off x="-313397" y="817788"/>
                <a:ext cx="1009867" cy="3830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t">
                <a:normAutofit fontScale="92500" lnSpcReduction="10000"/>
              </a:bodyPr>
              <a:lstStyle>
                <a:lvl1pPr>
                  <a:defRPr sz="22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r>
                  <a:rPr sz="1547"/>
                  <a:t>温度</a:t>
                </a:r>
              </a:p>
            </p:txBody>
          </p:sp>
          <p:sp>
            <p:nvSpPr>
              <p:cNvPr id="342" name="スズ"/>
              <p:cNvSpPr txBox="1"/>
              <p:nvPr/>
            </p:nvSpPr>
            <p:spPr>
              <a:xfrm>
                <a:off x="751174" y="0"/>
                <a:ext cx="1179372" cy="6387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t">
                <a:normAutofit/>
              </a:bodyPr>
              <a:lstStyle>
                <a:lvl1pPr algn="l" defTabSz="457200">
                  <a:defRPr sz="2500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758"/>
                  <a:t>スズ</a:t>
                </a:r>
              </a:p>
            </p:txBody>
          </p:sp>
          <p:grpSp>
            <p:nvGrpSpPr>
              <p:cNvPr id="345" name="グループ"/>
              <p:cNvGrpSpPr/>
              <p:nvPr/>
            </p:nvGrpSpPr>
            <p:grpSpPr>
              <a:xfrm>
                <a:off x="1572141" y="132471"/>
                <a:ext cx="998983" cy="610015"/>
                <a:chOff x="0" y="0"/>
                <a:chExt cx="998982" cy="610013"/>
              </a:xfrm>
            </p:grpSpPr>
            <p:sp>
              <p:nvSpPr>
                <p:cNvPr id="344" name="金属"/>
                <p:cNvSpPr txBox="1"/>
                <p:nvPr/>
              </p:nvSpPr>
              <p:spPr>
                <a:xfrm>
                  <a:off x="50799" y="50800"/>
                  <a:ext cx="897384" cy="508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normAutofit/>
                </a:bodyPr>
                <a:lstStyle>
                  <a:lvl1pPr defTabSz="457200">
                    <a:defRPr sz="2200" b="1">
                      <a:solidFill>
                        <a:srgbClr val="22222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rPr sz="1547"/>
                    <a:t>金属</a:t>
                  </a:r>
                </a:p>
              </p:txBody>
            </p:sp>
            <p:pic>
              <p:nvPicPr>
                <p:cNvPr id="343" name="金属" descr="金属"/>
                <p:cNvPicPr>
                  <a:picLocks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998984" cy="610014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349" name="グループ"/>
            <p:cNvGrpSpPr/>
            <p:nvPr/>
          </p:nvGrpSpPr>
          <p:grpSpPr>
            <a:xfrm>
              <a:off x="715939" y="2602468"/>
              <a:ext cx="1331839" cy="740363"/>
              <a:chOff x="0" y="0"/>
              <a:chExt cx="1331838" cy="740361"/>
            </a:xfrm>
          </p:grpSpPr>
          <p:sp>
            <p:nvSpPr>
              <p:cNvPr id="348" name="半導体"/>
              <p:cNvSpPr txBox="1"/>
              <p:nvPr/>
            </p:nvSpPr>
            <p:spPr>
              <a:xfrm>
                <a:off x="50799" y="50800"/>
                <a:ext cx="1230240" cy="6387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rmAutofit/>
              </a:bodyPr>
              <a:lstStyle>
                <a:lvl1pPr defTabSz="457200">
                  <a:defRPr sz="2200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547"/>
                  <a:t>半導体</a:t>
                </a:r>
              </a:p>
            </p:txBody>
          </p:sp>
          <p:pic>
            <p:nvPicPr>
              <p:cNvPr id="347" name="半導体" descr="半導体"/>
              <p:cNvPicPr>
                <a:picLocks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-1" y="0"/>
                <a:ext cx="1331840" cy="740362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53" name="グループ"/>
          <p:cNvGrpSpPr/>
          <p:nvPr/>
        </p:nvGrpSpPr>
        <p:grpSpPr>
          <a:xfrm>
            <a:off x="7483977" y="4207199"/>
            <a:ext cx="829245" cy="959226"/>
            <a:chOff x="0" y="0"/>
            <a:chExt cx="1179370" cy="1364230"/>
          </a:xfrm>
        </p:grpSpPr>
        <p:sp>
          <p:nvSpPr>
            <p:cNvPr id="351" name="徐冷"/>
            <p:cNvSpPr txBox="1"/>
            <p:nvPr/>
          </p:nvSpPr>
          <p:spPr>
            <a:xfrm>
              <a:off x="0" y="80198"/>
              <a:ext cx="1179371" cy="737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/>
            <a:p>
              <a:pPr lvl="1" defTabSz="321457">
                <a:defRPr sz="20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/>
                <a:t>徐冷</a:t>
              </a:r>
            </a:p>
          </p:txBody>
        </p:sp>
        <p:sp>
          <p:nvSpPr>
            <p:cNvPr id="352" name="線"/>
            <p:cNvSpPr/>
            <p:nvPr/>
          </p:nvSpPr>
          <p:spPr>
            <a:xfrm flipH="1">
              <a:off x="281881" y="0"/>
              <a:ext cx="624110" cy="1364231"/>
            </a:xfrm>
            <a:prstGeom prst="line">
              <a:avLst/>
            </a:prstGeom>
            <a:noFill/>
            <a:ln w="508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</p:grpSp>
      <p:grpSp>
        <p:nvGrpSpPr>
          <p:cNvPr id="356" name="グループ"/>
          <p:cNvGrpSpPr/>
          <p:nvPr/>
        </p:nvGrpSpPr>
        <p:grpSpPr>
          <a:xfrm>
            <a:off x="7867362" y="4090329"/>
            <a:ext cx="2071526" cy="1025705"/>
            <a:chOff x="0" y="0"/>
            <a:chExt cx="2946170" cy="1458778"/>
          </a:xfrm>
        </p:grpSpPr>
        <p:sp>
          <p:nvSpPr>
            <p:cNvPr id="354" name="パルス加熱・"/>
            <p:cNvSpPr txBox="1"/>
            <p:nvPr/>
          </p:nvSpPr>
          <p:spPr>
            <a:xfrm>
              <a:off x="1349267" y="28311"/>
              <a:ext cx="1596904" cy="379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t">
              <a:normAutofit fontScale="55000" lnSpcReduction="20000"/>
            </a:bodyPr>
            <a:lstStyle/>
            <a:p>
              <a:pPr lvl="1" defTabSz="321457">
                <a:defRPr sz="20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/>
                <a:t>パルス加熱・</a:t>
              </a:r>
            </a:p>
          </p:txBody>
        </p:sp>
        <p:sp>
          <p:nvSpPr>
            <p:cNvPr id="355" name="線"/>
            <p:cNvSpPr/>
            <p:nvPr/>
          </p:nvSpPr>
          <p:spPr>
            <a:xfrm flipV="1">
              <a:off x="0" y="-1"/>
              <a:ext cx="622137" cy="1458780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</p:grpSp>
      <p:grpSp>
        <p:nvGrpSpPr>
          <p:cNvPr id="363" name="グループ"/>
          <p:cNvGrpSpPr/>
          <p:nvPr/>
        </p:nvGrpSpPr>
        <p:grpSpPr>
          <a:xfrm>
            <a:off x="8656941" y="4103548"/>
            <a:ext cx="1659807" cy="1809011"/>
            <a:chOff x="199368" y="119431"/>
            <a:chExt cx="2360612" cy="2572814"/>
          </a:xfrm>
        </p:grpSpPr>
        <p:grpSp>
          <p:nvGrpSpPr>
            <p:cNvPr id="359" name="グループ"/>
            <p:cNvGrpSpPr/>
            <p:nvPr/>
          </p:nvGrpSpPr>
          <p:grpSpPr>
            <a:xfrm>
              <a:off x="205497" y="1809488"/>
              <a:ext cx="1764261" cy="882759"/>
              <a:chOff x="0" y="0"/>
              <a:chExt cx="1764259" cy="882758"/>
            </a:xfrm>
          </p:grpSpPr>
          <p:sp>
            <p:nvSpPr>
              <p:cNvPr id="358" name="準安定な金属…"/>
              <p:cNvSpPr txBox="1"/>
              <p:nvPr/>
            </p:nvSpPr>
            <p:spPr>
              <a:xfrm>
                <a:off x="50800" y="50800"/>
                <a:ext cx="1662660" cy="7811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ctr">
                <a:normAutofit/>
              </a:bodyPr>
              <a:lstStyle/>
              <a:p>
                <a:pPr defTabSz="247521">
                  <a:defRPr sz="1693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1190"/>
                  <a:t>準安定な金属</a:t>
                </a:r>
              </a:p>
              <a:p>
                <a:pPr defTabSz="247521">
                  <a:defRPr sz="1693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1190"/>
                  <a:t>(超伝導体)</a:t>
                </a:r>
              </a:p>
            </p:txBody>
          </p:sp>
          <p:pic>
            <p:nvPicPr>
              <p:cNvPr id="357" name="準安定な金属…" descr="準安定な金属…"/>
              <p:cNvPicPr>
                <a:picLocks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0" y="-1"/>
                <a:ext cx="1764260" cy="882760"/>
              </a:xfrm>
              <a:prstGeom prst="rect">
                <a:avLst/>
              </a:prstGeom>
              <a:effectLst/>
            </p:spPr>
          </p:pic>
        </p:grpSp>
        <p:grpSp>
          <p:nvGrpSpPr>
            <p:cNvPr id="362" name="グループ"/>
            <p:cNvGrpSpPr/>
            <p:nvPr/>
          </p:nvGrpSpPr>
          <p:grpSpPr>
            <a:xfrm>
              <a:off x="199368" y="119431"/>
              <a:ext cx="2360614" cy="1566005"/>
              <a:chOff x="0" y="0"/>
              <a:chExt cx="2360612" cy="1566003"/>
            </a:xfrm>
          </p:grpSpPr>
          <p:sp>
            <p:nvSpPr>
              <p:cNvPr id="360" name="線"/>
              <p:cNvSpPr/>
              <p:nvPr/>
            </p:nvSpPr>
            <p:spPr>
              <a:xfrm>
                <a:off x="0" y="-1"/>
                <a:ext cx="732930" cy="1566005"/>
              </a:xfrm>
              <a:prstGeom prst="line">
                <a:avLst/>
              </a:prstGeom>
              <a:noFill/>
              <a:ln w="508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ヒラギノ角ゴ ProN W3"/>
                  </a:defRPr>
                </a:pPr>
                <a:endParaRPr sz="1547"/>
              </a:p>
            </p:txBody>
          </p:sp>
          <p:sp>
            <p:nvSpPr>
              <p:cNvPr id="361" name="急冷"/>
              <p:cNvSpPr txBox="1"/>
              <p:nvPr/>
            </p:nvSpPr>
            <p:spPr>
              <a:xfrm>
                <a:off x="436659" y="421208"/>
                <a:ext cx="1923954" cy="7951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5719" tIns="35719" rIns="35719" bIns="35719" numCol="1" anchor="t">
                <a:normAutofit/>
              </a:bodyPr>
              <a:lstStyle/>
              <a:p>
                <a:pPr lvl="1" defTabSz="321457">
                  <a:defRPr sz="2000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1406"/>
                  <a:t>急冷</a:t>
                </a:r>
              </a:p>
            </p:txBody>
          </p:sp>
        </p:grpSp>
      </p:grpSp>
      <p:sp>
        <p:nvSpPr>
          <p:cNvPr id="364" name="パルス加熱・急冷を用いて…"/>
          <p:cNvSpPr txBox="1"/>
          <p:nvPr/>
        </p:nvSpPr>
        <p:spPr>
          <a:xfrm>
            <a:off x="7173762" y="6129411"/>
            <a:ext cx="2524730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b="1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パルス加熱・急冷を用いて</a:t>
            </a:r>
          </a:p>
          <a:p>
            <a:pPr defTabSz="321457">
              <a:defRPr b="1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半導体を超伝導スズに変換できる</a:t>
            </a:r>
          </a:p>
        </p:txBody>
      </p:sp>
      <p:sp>
        <p:nvSpPr>
          <p:cNvPr id="365" name="スズ"/>
          <p:cNvSpPr txBox="1"/>
          <p:nvPr/>
        </p:nvSpPr>
        <p:spPr>
          <a:xfrm>
            <a:off x="1930825" y="193797"/>
            <a:ext cx="1124305" cy="61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375"/>
              <a:t>スズ</a:t>
            </a:r>
          </a:p>
        </p:txBody>
      </p:sp>
    </p:spTree>
    <p:extLst>
      <p:ext uri="{BB962C8B-B14F-4D97-AF65-F5344CB8AC3E}">
        <p14:creationId xmlns:p14="http://schemas.microsoft.com/office/powerpoint/2010/main" val="357350525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 advAuto="0"/>
      <p:bldP spid="366" grpId="0" animBg="1" advAuto="0"/>
      <p:bldP spid="366" grpId="1" animBg="1" advAuto="0"/>
      <p:bldP spid="367" grpId="0" animBg="1" advAuto="0"/>
      <p:bldP spid="329" grpId="0" animBg="1" advAuto="0"/>
      <p:bldP spid="330" grpId="0" animBg="1" advAuto="0"/>
      <p:bldP spid="373" grpId="0" animBg="1" advAuto="0"/>
      <p:bldP spid="332" grpId="0" animBg="1" advAuto="0"/>
      <p:bldP spid="335" grpId="0" animBg="1" advAuto="0"/>
      <p:bldP spid="338" grpId="0" animBg="1" advAuto="0"/>
      <p:bldP spid="375" grpId="0" animBg="1" advAuto="0"/>
      <p:bldP spid="350" grpId="0" animBg="1" advAuto="0"/>
      <p:bldP spid="353" grpId="0" animBg="1" advAuto="0"/>
      <p:bldP spid="356" grpId="0" animBg="1" advAuto="0"/>
      <p:bldP spid="363" grpId="0" animBg="1" advAuto="0"/>
      <p:bldP spid="36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X線"/>
          <p:cNvSpPr txBox="1"/>
          <p:nvPr/>
        </p:nvSpPr>
        <p:spPr>
          <a:xfrm>
            <a:off x="859491" y="109728"/>
            <a:ext cx="4886249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3375" dirty="0"/>
              <a:t>Si</a:t>
            </a:r>
            <a:r>
              <a:rPr lang="ja-JP" altLang="en-US" sz="3375"/>
              <a:t>基板上のスズメッキ</a:t>
            </a:r>
            <a:endParaRPr lang="en-US" altLang="ja-JP" sz="3375" dirty="0"/>
          </a:p>
          <a:p>
            <a:r>
              <a:rPr lang="en-US" altLang="ja-JP" sz="3375" dirty="0"/>
              <a:t>(190306)</a:t>
            </a: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54AAA91A-9F25-6940-B8A6-562753CE5031}"/>
              </a:ext>
            </a:extLst>
          </p:cNvPr>
          <p:cNvGrpSpPr/>
          <p:nvPr/>
        </p:nvGrpSpPr>
        <p:grpSpPr>
          <a:xfrm>
            <a:off x="5745740" y="0"/>
            <a:ext cx="5236509" cy="6858001"/>
            <a:chOff x="5745740" y="0"/>
            <a:chExt cx="5236509" cy="685800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14E94C45-4B6D-5A48-94B0-625E3A158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962"/>
            <a:stretch/>
          </p:blipFill>
          <p:spPr>
            <a:xfrm>
              <a:off x="5745740" y="0"/>
              <a:ext cx="5236509" cy="6858001"/>
            </a:xfrm>
            <a:prstGeom prst="rect">
              <a:avLst/>
            </a:prstGeom>
          </p:spPr>
        </p:pic>
        <p:sp>
          <p:nvSpPr>
            <p:cNvPr id="8" name="X線">
              <a:extLst>
                <a:ext uri="{FF2B5EF4-FFF2-40B4-BE49-F238E27FC236}">
                  <a16:creationId xmlns:a16="http://schemas.microsoft.com/office/drawing/2014/main" id="{C1BF2B8F-FC5A-1A4E-97DE-0074B5FA0143}"/>
                </a:ext>
              </a:extLst>
            </p:cNvPr>
            <p:cNvSpPr txBox="1"/>
            <p:nvPr/>
          </p:nvSpPr>
          <p:spPr>
            <a:xfrm>
              <a:off x="8363994" y="6601198"/>
              <a:ext cx="1317888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2θ (degree)</a:t>
              </a:r>
            </a:p>
          </p:txBody>
        </p:sp>
        <p:sp>
          <p:nvSpPr>
            <p:cNvPr id="11" name="X線">
              <a:extLst>
                <a:ext uri="{FF2B5EF4-FFF2-40B4-BE49-F238E27FC236}">
                  <a16:creationId xmlns:a16="http://schemas.microsoft.com/office/drawing/2014/main" id="{FC02680E-6687-9E48-BC80-5A88C278F947}"/>
                </a:ext>
              </a:extLst>
            </p:cNvPr>
            <p:cNvSpPr txBox="1"/>
            <p:nvPr/>
          </p:nvSpPr>
          <p:spPr>
            <a:xfrm>
              <a:off x="7097613" y="230056"/>
              <a:ext cx="82045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α-Sn(111)</a:t>
              </a:r>
            </a:p>
          </p:txBody>
        </p:sp>
        <p:sp>
          <p:nvSpPr>
            <p:cNvPr id="12" name="X線">
              <a:extLst>
                <a:ext uri="{FF2B5EF4-FFF2-40B4-BE49-F238E27FC236}">
                  <a16:creationId xmlns:a16="http://schemas.microsoft.com/office/drawing/2014/main" id="{913F9B53-4A99-1146-81FA-C17793ACF558}"/>
                </a:ext>
              </a:extLst>
            </p:cNvPr>
            <p:cNvSpPr txBox="1"/>
            <p:nvPr/>
          </p:nvSpPr>
          <p:spPr>
            <a:xfrm>
              <a:off x="7516287" y="793570"/>
              <a:ext cx="43166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(220)</a:t>
              </a:r>
            </a:p>
          </p:txBody>
        </p:sp>
        <p:sp>
          <p:nvSpPr>
            <p:cNvPr id="13" name="X線">
              <a:extLst>
                <a:ext uri="{FF2B5EF4-FFF2-40B4-BE49-F238E27FC236}">
                  <a16:creationId xmlns:a16="http://schemas.microsoft.com/office/drawing/2014/main" id="{F6547DEE-CBED-D94A-B860-4BF07BA01178}"/>
                </a:ext>
              </a:extLst>
            </p:cNvPr>
            <p:cNvSpPr txBox="1"/>
            <p:nvPr/>
          </p:nvSpPr>
          <p:spPr>
            <a:xfrm>
              <a:off x="8182210" y="765515"/>
              <a:ext cx="43166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(311)</a:t>
              </a:r>
            </a:p>
          </p:txBody>
        </p:sp>
        <p:sp>
          <p:nvSpPr>
            <p:cNvPr id="15" name="X線">
              <a:extLst>
                <a:ext uri="{FF2B5EF4-FFF2-40B4-BE49-F238E27FC236}">
                  <a16:creationId xmlns:a16="http://schemas.microsoft.com/office/drawing/2014/main" id="{3D5E1C14-B556-D547-90BC-E4D7CDED2018}"/>
                </a:ext>
              </a:extLst>
            </p:cNvPr>
            <p:cNvSpPr txBox="1"/>
            <p:nvPr/>
          </p:nvSpPr>
          <p:spPr>
            <a:xfrm>
              <a:off x="6731777" y="1577157"/>
              <a:ext cx="892186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β-Sn(200)</a:t>
              </a:r>
            </a:p>
          </p:txBody>
        </p:sp>
        <p:sp>
          <p:nvSpPr>
            <p:cNvPr id="16" name="X線">
              <a:extLst>
                <a:ext uri="{FF2B5EF4-FFF2-40B4-BE49-F238E27FC236}">
                  <a16:creationId xmlns:a16="http://schemas.microsoft.com/office/drawing/2014/main" id="{A52C1EF8-4E66-B545-B74D-58E782363606}"/>
                </a:ext>
              </a:extLst>
            </p:cNvPr>
            <p:cNvSpPr txBox="1"/>
            <p:nvPr/>
          </p:nvSpPr>
          <p:spPr>
            <a:xfrm>
              <a:off x="7575835" y="1594197"/>
              <a:ext cx="43166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(101)</a:t>
              </a:r>
            </a:p>
          </p:txBody>
        </p:sp>
        <p:sp>
          <p:nvSpPr>
            <p:cNvPr id="17" name="X線">
              <a:extLst>
                <a:ext uri="{FF2B5EF4-FFF2-40B4-BE49-F238E27FC236}">
                  <a16:creationId xmlns:a16="http://schemas.microsoft.com/office/drawing/2014/main" id="{31A7BD26-9CF0-9A49-A899-BBEBEB94E92D}"/>
                </a:ext>
              </a:extLst>
            </p:cNvPr>
            <p:cNvSpPr txBox="1"/>
            <p:nvPr/>
          </p:nvSpPr>
          <p:spPr>
            <a:xfrm>
              <a:off x="7839795" y="2145846"/>
              <a:ext cx="43166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(220)</a:t>
              </a:r>
            </a:p>
          </p:txBody>
        </p:sp>
        <p:sp>
          <p:nvSpPr>
            <p:cNvPr id="18" name="X線">
              <a:extLst>
                <a:ext uri="{FF2B5EF4-FFF2-40B4-BE49-F238E27FC236}">
                  <a16:creationId xmlns:a16="http://schemas.microsoft.com/office/drawing/2014/main" id="{393919EF-F30B-0941-8853-E0D400D2D1FF}"/>
                </a:ext>
              </a:extLst>
            </p:cNvPr>
            <p:cNvSpPr txBox="1"/>
            <p:nvPr/>
          </p:nvSpPr>
          <p:spPr>
            <a:xfrm>
              <a:off x="8367513" y="2040155"/>
              <a:ext cx="43166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(211)</a:t>
              </a:r>
            </a:p>
          </p:txBody>
        </p:sp>
        <p:sp>
          <p:nvSpPr>
            <p:cNvPr id="19" name="X線">
              <a:extLst>
                <a:ext uri="{FF2B5EF4-FFF2-40B4-BE49-F238E27FC236}">
                  <a16:creationId xmlns:a16="http://schemas.microsoft.com/office/drawing/2014/main" id="{F62DCFAF-DA59-6140-94CD-502DACF89BC8}"/>
                </a:ext>
              </a:extLst>
            </p:cNvPr>
            <p:cNvSpPr txBox="1"/>
            <p:nvPr/>
          </p:nvSpPr>
          <p:spPr>
            <a:xfrm>
              <a:off x="9090270" y="2907589"/>
              <a:ext cx="631602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Si(100)</a:t>
              </a:r>
            </a:p>
          </p:txBody>
        </p:sp>
        <p:sp>
          <p:nvSpPr>
            <p:cNvPr id="20" name="X線">
              <a:extLst>
                <a:ext uri="{FF2B5EF4-FFF2-40B4-BE49-F238E27FC236}">
                  <a16:creationId xmlns:a16="http://schemas.microsoft.com/office/drawing/2014/main" id="{42AC560D-C98C-D146-AC7E-8E46D5693C38}"/>
                </a:ext>
              </a:extLst>
            </p:cNvPr>
            <p:cNvSpPr txBox="1"/>
            <p:nvPr/>
          </p:nvSpPr>
          <p:spPr>
            <a:xfrm>
              <a:off x="9114687" y="4322017"/>
              <a:ext cx="59161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Si(100)</a:t>
              </a:r>
            </a:p>
          </p:txBody>
        </p:sp>
        <p:sp>
          <p:nvSpPr>
            <p:cNvPr id="21" name="X線">
              <a:extLst>
                <a:ext uri="{FF2B5EF4-FFF2-40B4-BE49-F238E27FC236}">
                  <a16:creationId xmlns:a16="http://schemas.microsoft.com/office/drawing/2014/main" id="{DB14095E-C257-0F42-B5F4-1541E38B8A38}"/>
                </a:ext>
              </a:extLst>
            </p:cNvPr>
            <p:cNvSpPr txBox="1"/>
            <p:nvPr/>
          </p:nvSpPr>
          <p:spPr>
            <a:xfrm>
              <a:off x="7623963" y="4180318"/>
              <a:ext cx="959382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β-Sn(101)</a:t>
              </a:r>
            </a:p>
          </p:txBody>
        </p:sp>
        <p:sp>
          <p:nvSpPr>
            <p:cNvPr id="22" name="X線">
              <a:extLst>
                <a:ext uri="{FF2B5EF4-FFF2-40B4-BE49-F238E27FC236}">
                  <a16:creationId xmlns:a16="http://schemas.microsoft.com/office/drawing/2014/main" id="{E54CCAC4-BFD5-4C46-959F-3D074D0BD058}"/>
                </a:ext>
              </a:extLst>
            </p:cNvPr>
            <p:cNvSpPr txBox="1"/>
            <p:nvPr/>
          </p:nvSpPr>
          <p:spPr>
            <a:xfrm>
              <a:off x="7469599" y="3886676"/>
              <a:ext cx="959382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β-Sn(200)</a:t>
              </a:r>
            </a:p>
          </p:txBody>
        </p:sp>
        <p:sp>
          <p:nvSpPr>
            <p:cNvPr id="23" name="X線">
              <a:extLst>
                <a:ext uri="{FF2B5EF4-FFF2-40B4-BE49-F238E27FC236}">
                  <a16:creationId xmlns:a16="http://schemas.microsoft.com/office/drawing/2014/main" id="{CF40F04B-FAD6-2148-9218-4DE1358C2CFE}"/>
                </a:ext>
              </a:extLst>
            </p:cNvPr>
            <p:cNvSpPr txBox="1"/>
            <p:nvPr/>
          </p:nvSpPr>
          <p:spPr>
            <a:xfrm>
              <a:off x="6481262" y="3886676"/>
              <a:ext cx="959382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α-Sn(111)</a:t>
              </a:r>
            </a:p>
          </p:txBody>
        </p:sp>
        <p:sp>
          <p:nvSpPr>
            <p:cNvPr id="24" name="X線">
              <a:extLst>
                <a:ext uri="{FF2B5EF4-FFF2-40B4-BE49-F238E27FC236}">
                  <a16:creationId xmlns:a16="http://schemas.microsoft.com/office/drawing/2014/main" id="{914C9CA4-4327-0648-B78F-B17754E6AF16}"/>
                </a:ext>
              </a:extLst>
            </p:cNvPr>
            <p:cNvSpPr txBox="1"/>
            <p:nvPr/>
          </p:nvSpPr>
          <p:spPr>
            <a:xfrm>
              <a:off x="6548458" y="5443218"/>
              <a:ext cx="959382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α-Sn(111)</a:t>
              </a:r>
            </a:p>
          </p:txBody>
        </p:sp>
        <p:sp>
          <p:nvSpPr>
            <p:cNvPr id="25" name="X線">
              <a:extLst>
                <a:ext uri="{FF2B5EF4-FFF2-40B4-BE49-F238E27FC236}">
                  <a16:creationId xmlns:a16="http://schemas.microsoft.com/office/drawing/2014/main" id="{C78A9EE2-5B95-D641-85D7-AABFA1C361DB}"/>
                </a:ext>
              </a:extLst>
            </p:cNvPr>
            <p:cNvSpPr txBox="1"/>
            <p:nvPr/>
          </p:nvSpPr>
          <p:spPr>
            <a:xfrm>
              <a:off x="9090269" y="5479643"/>
              <a:ext cx="59161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Si(100)</a:t>
              </a:r>
            </a:p>
          </p:txBody>
        </p:sp>
      </p:grp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E501F11-9D57-9049-9EFC-36A26DF97304}"/>
              </a:ext>
            </a:extLst>
          </p:cNvPr>
          <p:cNvCxnSpPr>
            <a:cxnSpLocks/>
          </p:cNvCxnSpPr>
          <p:nvPr/>
        </p:nvCxnSpPr>
        <p:spPr>
          <a:xfrm flipV="1">
            <a:off x="5664652" y="4437120"/>
            <a:ext cx="1269548" cy="44751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X線">
            <a:extLst>
              <a:ext uri="{FF2B5EF4-FFF2-40B4-BE49-F238E27FC236}">
                <a16:creationId xmlns:a16="http://schemas.microsoft.com/office/drawing/2014/main" id="{F5638E90-2DDF-1344-AF96-912DF95B7C1C}"/>
              </a:ext>
            </a:extLst>
          </p:cNvPr>
          <p:cNvSpPr txBox="1"/>
          <p:nvPr/>
        </p:nvSpPr>
        <p:spPr>
          <a:xfrm>
            <a:off x="4654488" y="4790108"/>
            <a:ext cx="488624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 err="1"/>
              <a:t>Δ</a:t>
            </a:r>
            <a:r>
              <a:rPr lang="en-US" altLang="ja-JP" sz="1200" dirty="0"/>
              <a:t>(2θ)~1.3°</a:t>
            </a:r>
          </a:p>
          <a:p>
            <a:r>
              <a:rPr lang="en-US" altLang="ja-JP" sz="1200" dirty="0"/>
              <a:t>(</a:t>
            </a:r>
            <a:r>
              <a:rPr lang="ja-JP" altLang="en-US" sz="1200"/>
              <a:t>歪み</a:t>
            </a:r>
            <a:r>
              <a:rPr lang="en-US" altLang="ja-JP" sz="1200" dirty="0"/>
              <a:t>~6%)</a:t>
            </a:r>
          </a:p>
        </p:txBody>
      </p:sp>
      <p:sp>
        <p:nvSpPr>
          <p:cNvPr id="31" name="X線">
            <a:extLst>
              <a:ext uri="{FF2B5EF4-FFF2-40B4-BE49-F238E27FC236}">
                <a16:creationId xmlns:a16="http://schemas.microsoft.com/office/drawing/2014/main" id="{0A0BAF5F-B7B9-234D-BCE0-DD4D0A1B85C5}"/>
              </a:ext>
            </a:extLst>
          </p:cNvPr>
          <p:cNvSpPr txBox="1"/>
          <p:nvPr/>
        </p:nvSpPr>
        <p:spPr>
          <a:xfrm>
            <a:off x="7648757" y="5093261"/>
            <a:ext cx="123586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 err="1"/>
              <a:t>Δ</a:t>
            </a:r>
            <a:r>
              <a:rPr lang="en-US" altLang="ja-JP" sz="1200" dirty="0"/>
              <a:t>(2θ)~0.2°</a:t>
            </a:r>
          </a:p>
          <a:p>
            <a:r>
              <a:rPr lang="en-US" altLang="ja-JP" sz="1200" dirty="0"/>
              <a:t>(</a:t>
            </a:r>
            <a:r>
              <a:rPr lang="ja-JP" altLang="en-US" sz="1200"/>
              <a:t>歪み</a:t>
            </a:r>
            <a:r>
              <a:rPr lang="en-US" altLang="ja-JP" sz="1200" dirty="0"/>
              <a:t>&lt;0.3%)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B05718B-1416-7649-870D-5B833C54DFF7}"/>
              </a:ext>
            </a:extLst>
          </p:cNvPr>
          <p:cNvCxnSpPr>
            <a:cxnSpLocks/>
          </p:cNvCxnSpPr>
          <p:nvPr/>
        </p:nvCxnSpPr>
        <p:spPr>
          <a:xfrm>
            <a:off x="5664652" y="5050469"/>
            <a:ext cx="1235865" cy="68597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A52B28B2-A085-E44F-93EB-6ADAE7ED94AD}"/>
              </a:ext>
            </a:extLst>
          </p:cNvPr>
          <p:cNvCxnSpPr>
            <a:cxnSpLocks/>
          </p:cNvCxnSpPr>
          <p:nvPr/>
        </p:nvCxnSpPr>
        <p:spPr>
          <a:xfrm flipH="1" flipV="1">
            <a:off x="7440644" y="4619997"/>
            <a:ext cx="183319" cy="69024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E62B641-9979-8F45-9886-7A4EB0EE96E8}"/>
              </a:ext>
            </a:extLst>
          </p:cNvPr>
          <p:cNvCxnSpPr>
            <a:cxnSpLocks/>
          </p:cNvCxnSpPr>
          <p:nvPr/>
        </p:nvCxnSpPr>
        <p:spPr>
          <a:xfrm flipH="1" flipV="1">
            <a:off x="7593045" y="4772397"/>
            <a:ext cx="30918" cy="491406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X線">
            <a:extLst>
              <a:ext uri="{FF2B5EF4-FFF2-40B4-BE49-F238E27FC236}">
                <a16:creationId xmlns:a16="http://schemas.microsoft.com/office/drawing/2014/main" id="{D5908FA5-F19F-B747-B6D8-E970C3F5C14E}"/>
              </a:ext>
            </a:extLst>
          </p:cNvPr>
          <p:cNvSpPr txBox="1"/>
          <p:nvPr/>
        </p:nvSpPr>
        <p:spPr>
          <a:xfrm>
            <a:off x="535139" y="1919074"/>
            <a:ext cx="4886249" cy="22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ja-JP" altLang="en-US" sz="1600"/>
              <a:t>・研磨後メッキした試料では、</a:t>
            </a:r>
            <a:r>
              <a:rPr lang="en-US" altLang="ja-JP" sz="1600" dirty="0"/>
              <a:t>α</a:t>
            </a:r>
            <a:r>
              <a:rPr lang="ja-JP" altLang="en-US" sz="1600"/>
              <a:t>スズのピークは</a:t>
            </a:r>
            <a:r>
              <a:rPr lang="en-US" altLang="ja-JP" sz="1600" dirty="0"/>
              <a:t>1</a:t>
            </a:r>
            <a:r>
              <a:rPr lang="ja-JP" altLang="en-US" sz="1600"/>
              <a:t>カ所</a:t>
            </a:r>
            <a:r>
              <a:rPr lang="en-US" altLang="ja-JP" sz="1600" dirty="0"/>
              <a:t>(111)</a:t>
            </a:r>
            <a:r>
              <a:rPr lang="ja-JP" altLang="en-US" sz="1600"/>
              <a:t>、</a:t>
            </a:r>
            <a:r>
              <a:rPr lang="en-US" altLang="ja-JP" sz="1600" dirty="0"/>
              <a:t>β</a:t>
            </a:r>
            <a:r>
              <a:rPr lang="ja-JP" altLang="en-US" sz="1600"/>
              <a:t>スズのピークは</a:t>
            </a:r>
            <a:r>
              <a:rPr lang="en-US" altLang="ja-JP" sz="1600" dirty="0"/>
              <a:t>(200/101)</a:t>
            </a:r>
            <a:r>
              <a:rPr lang="ja-JP" altLang="en-US" sz="1600"/>
              <a:t>に見えた。</a:t>
            </a:r>
            <a:endParaRPr lang="en-US" altLang="ja-JP" sz="1600" dirty="0"/>
          </a:p>
          <a:p>
            <a:r>
              <a:rPr lang="ja-JP" altLang="en-US" sz="1600"/>
              <a:t>特に</a:t>
            </a:r>
            <a:r>
              <a:rPr lang="en-US" altLang="ja-JP" sz="1600" dirty="0"/>
              <a:t>α</a:t>
            </a:r>
            <a:r>
              <a:rPr lang="ja-JP" altLang="en-US" sz="1600"/>
              <a:t>スズでは格子面間隔が</a:t>
            </a:r>
            <a:r>
              <a:rPr lang="en-US" altLang="ja-JP" sz="1600" dirty="0"/>
              <a:t>6%</a:t>
            </a:r>
            <a:r>
              <a:rPr lang="ja-JP" altLang="en-US" sz="1600"/>
              <a:t>広がっていた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/>
              <a:t>・研磨せずにメッキした試料では、</a:t>
            </a:r>
            <a:r>
              <a:rPr lang="en-US" altLang="ja-JP" sz="1600" dirty="0"/>
              <a:t> α</a:t>
            </a:r>
            <a:r>
              <a:rPr lang="ja-JP" altLang="en-US" sz="1600"/>
              <a:t>スズのピークが</a:t>
            </a:r>
            <a:r>
              <a:rPr lang="en-US" altLang="ja-JP" sz="1600" dirty="0"/>
              <a:t>1</a:t>
            </a:r>
            <a:r>
              <a:rPr lang="ja-JP" altLang="en-US" sz="1600"/>
              <a:t>カ所</a:t>
            </a:r>
            <a:r>
              <a:rPr lang="en-US" altLang="ja-JP" sz="1600" dirty="0"/>
              <a:t>(111)</a:t>
            </a:r>
            <a:r>
              <a:rPr lang="ja-JP" altLang="en-US" sz="1600"/>
              <a:t>だけ見えた。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/>
              <a:t>・バルク試料と比較すると、見えるピークの数が減っている。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62696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X線"/>
          <p:cNvSpPr txBox="1"/>
          <p:nvPr/>
        </p:nvSpPr>
        <p:spPr>
          <a:xfrm>
            <a:off x="859491" y="109728"/>
            <a:ext cx="4886249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3375" dirty="0"/>
              <a:t>Ge</a:t>
            </a:r>
            <a:r>
              <a:rPr lang="ja-JP" altLang="en-US" sz="3375"/>
              <a:t>基板上のスズメッキ</a:t>
            </a:r>
            <a:endParaRPr lang="en-US" altLang="ja-JP" sz="3375" dirty="0"/>
          </a:p>
          <a:p>
            <a:r>
              <a:rPr lang="en-US" altLang="ja-JP" sz="3375" dirty="0"/>
              <a:t>(190306)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A9C7E33-C821-9E42-A1D1-19A1E096DC6B}"/>
              </a:ext>
            </a:extLst>
          </p:cNvPr>
          <p:cNvGrpSpPr/>
          <p:nvPr/>
        </p:nvGrpSpPr>
        <p:grpSpPr>
          <a:xfrm>
            <a:off x="6446262" y="0"/>
            <a:ext cx="3938337" cy="7207624"/>
            <a:chOff x="6446262" y="0"/>
            <a:chExt cx="3938337" cy="748284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D6F41324-CEF5-2A4F-B0DD-F8B87EE4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6262" y="0"/>
              <a:ext cx="3938337" cy="7482840"/>
            </a:xfrm>
            <a:prstGeom prst="rect">
              <a:avLst/>
            </a:prstGeom>
          </p:spPr>
        </p:pic>
        <p:sp>
          <p:nvSpPr>
            <p:cNvPr id="7" name="X線">
              <a:extLst>
                <a:ext uri="{FF2B5EF4-FFF2-40B4-BE49-F238E27FC236}">
                  <a16:creationId xmlns:a16="http://schemas.microsoft.com/office/drawing/2014/main" id="{A260485D-68D6-D44F-B5D3-43E45811A29D}"/>
                </a:ext>
              </a:extLst>
            </p:cNvPr>
            <p:cNvSpPr txBox="1"/>
            <p:nvPr/>
          </p:nvSpPr>
          <p:spPr>
            <a:xfrm>
              <a:off x="8202629" y="6614910"/>
              <a:ext cx="1156524" cy="2666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2θ (degree)</a:t>
              </a:r>
            </a:p>
          </p:txBody>
        </p:sp>
      </p:grpSp>
      <p:sp>
        <p:nvSpPr>
          <p:cNvPr id="11" name="X線">
            <a:extLst>
              <a:ext uri="{FF2B5EF4-FFF2-40B4-BE49-F238E27FC236}">
                <a16:creationId xmlns:a16="http://schemas.microsoft.com/office/drawing/2014/main" id="{CFDA616B-C533-614B-AFEF-5EFB0AF4858A}"/>
              </a:ext>
            </a:extLst>
          </p:cNvPr>
          <p:cNvSpPr txBox="1"/>
          <p:nvPr/>
        </p:nvSpPr>
        <p:spPr>
          <a:xfrm>
            <a:off x="6983568" y="1391627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β-Sn(200)</a:t>
            </a:r>
          </a:p>
        </p:txBody>
      </p:sp>
      <p:sp>
        <p:nvSpPr>
          <p:cNvPr id="12" name="X線">
            <a:extLst>
              <a:ext uri="{FF2B5EF4-FFF2-40B4-BE49-F238E27FC236}">
                <a16:creationId xmlns:a16="http://schemas.microsoft.com/office/drawing/2014/main" id="{BD2C5762-88C2-844E-BBA4-BD0584AEC38C}"/>
              </a:ext>
            </a:extLst>
          </p:cNvPr>
          <p:cNvSpPr txBox="1"/>
          <p:nvPr/>
        </p:nvSpPr>
        <p:spPr>
          <a:xfrm>
            <a:off x="7804682" y="1263226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(101)</a:t>
            </a:r>
          </a:p>
        </p:txBody>
      </p:sp>
      <p:sp>
        <p:nvSpPr>
          <p:cNvPr id="13" name="X線">
            <a:extLst>
              <a:ext uri="{FF2B5EF4-FFF2-40B4-BE49-F238E27FC236}">
                <a16:creationId xmlns:a16="http://schemas.microsoft.com/office/drawing/2014/main" id="{C522F162-B3FC-8F4C-A838-C6DF1FED84BB}"/>
              </a:ext>
            </a:extLst>
          </p:cNvPr>
          <p:cNvSpPr txBox="1"/>
          <p:nvPr/>
        </p:nvSpPr>
        <p:spPr>
          <a:xfrm>
            <a:off x="7915209" y="1776830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(200)</a:t>
            </a:r>
          </a:p>
        </p:txBody>
      </p:sp>
      <p:sp>
        <p:nvSpPr>
          <p:cNvPr id="14" name="X線">
            <a:extLst>
              <a:ext uri="{FF2B5EF4-FFF2-40B4-BE49-F238E27FC236}">
                <a16:creationId xmlns:a16="http://schemas.microsoft.com/office/drawing/2014/main" id="{91532D63-9B06-6346-BAB0-0AC640609C98}"/>
              </a:ext>
            </a:extLst>
          </p:cNvPr>
          <p:cNvSpPr txBox="1"/>
          <p:nvPr/>
        </p:nvSpPr>
        <p:spPr>
          <a:xfrm>
            <a:off x="8413060" y="1648429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(211)</a:t>
            </a:r>
          </a:p>
        </p:txBody>
      </p:sp>
      <p:sp>
        <p:nvSpPr>
          <p:cNvPr id="15" name="X線">
            <a:extLst>
              <a:ext uri="{FF2B5EF4-FFF2-40B4-BE49-F238E27FC236}">
                <a16:creationId xmlns:a16="http://schemas.microsoft.com/office/drawing/2014/main" id="{5CD7E6AD-08FF-EF48-B9A3-7B91B424C987}"/>
              </a:ext>
            </a:extLst>
          </p:cNvPr>
          <p:cNvSpPr txBox="1"/>
          <p:nvPr/>
        </p:nvSpPr>
        <p:spPr>
          <a:xfrm>
            <a:off x="7442612" y="187369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α-Sn(200)</a:t>
            </a:r>
          </a:p>
        </p:txBody>
      </p:sp>
      <p:sp>
        <p:nvSpPr>
          <p:cNvPr id="16" name="X線">
            <a:extLst>
              <a:ext uri="{FF2B5EF4-FFF2-40B4-BE49-F238E27FC236}">
                <a16:creationId xmlns:a16="http://schemas.microsoft.com/office/drawing/2014/main" id="{F35645D4-9AB2-0342-B72D-1394CA4400E8}"/>
              </a:ext>
            </a:extLst>
          </p:cNvPr>
          <p:cNvSpPr txBox="1"/>
          <p:nvPr/>
        </p:nvSpPr>
        <p:spPr>
          <a:xfrm>
            <a:off x="7663771" y="725297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(220)</a:t>
            </a:r>
          </a:p>
        </p:txBody>
      </p:sp>
      <p:sp>
        <p:nvSpPr>
          <p:cNvPr id="18" name="X線">
            <a:extLst>
              <a:ext uri="{FF2B5EF4-FFF2-40B4-BE49-F238E27FC236}">
                <a16:creationId xmlns:a16="http://schemas.microsoft.com/office/drawing/2014/main" id="{60147C71-E481-4C41-8818-19AA6795A686}"/>
              </a:ext>
            </a:extLst>
          </p:cNvPr>
          <p:cNvSpPr txBox="1"/>
          <p:nvPr/>
        </p:nvSpPr>
        <p:spPr>
          <a:xfrm>
            <a:off x="8334798" y="520534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(311)</a:t>
            </a:r>
          </a:p>
        </p:txBody>
      </p:sp>
      <p:sp>
        <p:nvSpPr>
          <p:cNvPr id="19" name="X線">
            <a:extLst>
              <a:ext uri="{FF2B5EF4-FFF2-40B4-BE49-F238E27FC236}">
                <a16:creationId xmlns:a16="http://schemas.microsoft.com/office/drawing/2014/main" id="{F55CC382-DB78-7744-BD36-E8A67D00175D}"/>
              </a:ext>
            </a:extLst>
          </p:cNvPr>
          <p:cNvSpPr txBox="1"/>
          <p:nvPr/>
        </p:nvSpPr>
        <p:spPr>
          <a:xfrm>
            <a:off x="6996519" y="2380426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Ge(111)</a:t>
            </a:r>
          </a:p>
        </p:txBody>
      </p:sp>
      <p:sp>
        <p:nvSpPr>
          <p:cNvPr id="20" name="X線">
            <a:extLst>
              <a:ext uri="{FF2B5EF4-FFF2-40B4-BE49-F238E27FC236}">
                <a16:creationId xmlns:a16="http://schemas.microsoft.com/office/drawing/2014/main" id="{FDF403C9-CBB7-9C43-961D-DBA2D8D0AF05}"/>
              </a:ext>
            </a:extLst>
          </p:cNvPr>
          <p:cNvSpPr txBox="1"/>
          <p:nvPr/>
        </p:nvSpPr>
        <p:spPr>
          <a:xfrm>
            <a:off x="8109864" y="2356361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(220)</a:t>
            </a:r>
          </a:p>
        </p:txBody>
      </p:sp>
      <p:sp>
        <p:nvSpPr>
          <p:cNvPr id="21" name="X線">
            <a:extLst>
              <a:ext uri="{FF2B5EF4-FFF2-40B4-BE49-F238E27FC236}">
                <a16:creationId xmlns:a16="http://schemas.microsoft.com/office/drawing/2014/main" id="{9CEFD919-F9A9-FD45-9304-3C3FA9DA52FE}"/>
              </a:ext>
            </a:extLst>
          </p:cNvPr>
          <p:cNvSpPr txBox="1"/>
          <p:nvPr/>
        </p:nvSpPr>
        <p:spPr>
          <a:xfrm>
            <a:off x="8690559" y="2517563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(311)</a:t>
            </a:r>
          </a:p>
        </p:txBody>
      </p:sp>
    </p:spTree>
    <p:extLst>
      <p:ext uri="{BB962C8B-B14F-4D97-AF65-F5344CB8AC3E}">
        <p14:creationId xmlns:p14="http://schemas.microsoft.com/office/powerpoint/2010/main" val="13163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X線"/>
          <p:cNvSpPr txBox="1"/>
          <p:nvPr/>
        </p:nvSpPr>
        <p:spPr>
          <a:xfrm>
            <a:off x="882295" y="398505"/>
            <a:ext cx="4207883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ja-JP" altLang="en-US" sz="3375"/>
              <a:t>参考</a:t>
            </a:r>
            <a:r>
              <a:rPr lang="en-US" altLang="ja-JP" sz="3375" dirty="0"/>
              <a:t>: </a:t>
            </a:r>
            <a:r>
              <a:rPr lang="ja-JP" altLang="en-US" sz="3375"/>
              <a:t>金属バルクスズ</a:t>
            </a:r>
            <a:endParaRPr lang="en-US" altLang="ja-JP" sz="3375" dirty="0"/>
          </a:p>
          <a:p>
            <a:r>
              <a:rPr lang="en-US" altLang="ja-JP" sz="3375" dirty="0"/>
              <a:t>(181122)</a:t>
            </a:r>
            <a:endParaRPr sz="3375" dirty="0"/>
          </a:p>
        </p:txBody>
      </p:sp>
      <p:pic>
        <p:nvPicPr>
          <p:cNvPr id="1215" name="intensity_asgrown_samples.png" descr="intensity_asgrown_sampl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271083"/>
            <a:ext cx="4678396" cy="63158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191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X線"/>
          <p:cNvSpPr txBox="1"/>
          <p:nvPr/>
        </p:nvSpPr>
        <p:spPr>
          <a:xfrm>
            <a:off x="666672" y="213421"/>
            <a:ext cx="10982249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ja-JP" altLang="en-US" sz="3375"/>
              <a:t>参考</a:t>
            </a:r>
            <a:r>
              <a:rPr lang="en-US" altLang="ja-JP" sz="3375" dirty="0"/>
              <a:t>: </a:t>
            </a:r>
            <a:r>
              <a:rPr lang="ja-JP" altLang="en-US" sz="3375"/>
              <a:t>半導体バルクスズ</a:t>
            </a:r>
            <a:r>
              <a:rPr lang="en-US" altLang="ja-JP" sz="3375" dirty="0"/>
              <a:t> +</a:t>
            </a:r>
            <a:r>
              <a:rPr lang="ja-JP" altLang="en-US" sz="3375"/>
              <a:t>炭酸カルシウム粘土</a:t>
            </a:r>
            <a:r>
              <a:rPr lang="en-US" altLang="ja-JP" sz="3375" dirty="0"/>
              <a:t> (181122)</a:t>
            </a:r>
          </a:p>
        </p:txBody>
      </p:sp>
      <p:pic>
        <p:nvPicPr>
          <p:cNvPr id="1218" name="intensity_pested_samples_log.png" descr="intensity_pested_samples_lo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4509" y="1106164"/>
            <a:ext cx="4383636" cy="56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4162" y="1095204"/>
            <a:ext cx="4383635" cy="5685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589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5634</TotalTime>
  <Words>360</Words>
  <Application>Microsoft Macintosh PowerPoint</Application>
  <PresentationFormat>ワイド画面</PresentationFormat>
  <Paragraphs>86</Paragraphs>
  <Slides>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スズの金属-半導体転移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191</cp:revision>
  <cp:lastPrinted>2019-04-21T22:26:13Z</cp:lastPrinted>
  <dcterms:created xsi:type="dcterms:W3CDTF">2019-04-18T09:06:11Z</dcterms:created>
  <dcterms:modified xsi:type="dcterms:W3CDTF">2019-05-15T04:08:12Z</dcterms:modified>
</cp:coreProperties>
</file>